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85" r:id="rId17"/>
    <p:sldId id="286" r:id="rId18"/>
    <p:sldId id="287" r:id="rId19"/>
    <p:sldId id="262" r:id="rId20"/>
    <p:sldId id="280" r:id="rId21"/>
    <p:sldId id="281" r:id="rId22"/>
    <p:sldId id="296" r:id="rId23"/>
    <p:sldId id="282" r:id="rId24"/>
    <p:sldId id="283" r:id="rId25"/>
    <p:sldId id="284" r:id="rId26"/>
    <p:sldId id="288" r:id="rId27"/>
    <p:sldId id="297" r:id="rId28"/>
    <p:sldId id="298" r:id="rId29"/>
    <p:sldId id="261" r:id="rId30"/>
    <p:sldId id="289" r:id="rId31"/>
    <p:sldId id="290" r:id="rId32"/>
    <p:sldId id="291" r:id="rId33"/>
    <p:sldId id="292" r:id="rId34"/>
    <p:sldId id="293" r:id="rId35"/>
    <p:sldId id="294" r:id="rId36"/>
    <p:sldId id="29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584" autoAdjust="0"/>
    <p:restoredTop sz="92900" autoAdjust="0"/>
  </p:normalViewPr>
  <p:slideViewPr>
    <p:cSldViewPr snapToGrid="0" snapToObjects="1">
      <p:cViewPr varScale="1">
        <p:scale>
          <a:sx n="138" d="100"/>
          <a:sy n="138" d="100"/>
        </p:scale>
        <p:origin x="-84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9666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12/16/13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06668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Parker </a:t>
            </a:r>
            <a:r>
              <a:rPr lang="en-US" dirty="0" err="1" smtClean="0"/>
              <a:t>Hegstrom</a:t>
            </a:r>
            <a:endParaRPr lang="en-US" dirty="0" smtClean="0"/>
          </a:p>
          <a:p>
            <a:r>
              <a:rPr lang="en-US" dirty="0" smtClean="0"/>
              <a:t>Robbie Daitzman</a:t>
            </a:r>
          </a:p>
          <a:p>
            <a:r>
              <a:rPr lang="en-US" dirty="0" smtClean="0"/>
              <a:t>Karol </a:t>
            </a:r>
            <a:r>
              <a:rPr lang="en-US" dirty="0" err="1" smtClean="0"/>
              <a:t>Cholody</a:t>
            </a:r>
            <a:endParaRPr lang="en-US" dirty="0" smtClean="0"/>
          </a:p>
          <a:p>
            <a:r>
              <a:rPr lang="en-US" dirty="0" smtClean="0"/>
              <a:t>Tomasz </a:t>
            </a:r>
            <a:r>
              <a:rPr lang="en-US" dirty="0" err="1" smtClean="0"/>
              <a:t>Garyga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2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77887" y="0"/>
            <a:ext cx="861947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68793"/>
            <a:ext cx="9144000" cy="6361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2-15 at 8.4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405939"/>
            <a:ext cx="9144000" cy="62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9134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70263" y="0"/>
            <a:ext cx="73016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7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77513" y="0"/>
            <a:ext cx="817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576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2-15 at 8.49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25421" y="391998"/>
            <a:ext cx="9144000" cy="59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576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Nielsen’s Design Heuristics</a:t>
            </a:r>
          </a:p>
          <a:p>
            <a:r>
              <a:rPr lang="en-US" dirty="0" smtClean="0"/>
              <a:t>Consistent design format across pages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following slides highlight </a:t>
            </a:r>
            <a:r>
              <a:rPr lang="en-US" b="1" dirty="0" smtClean="0"/>
              <a:t>some</a:t>
            </a:r>
            <a:r>
              <a:rPr lang="en-US" dirty="0" smtClean="0"/>
              <a:t> of our techniques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 </a:t>
            </a:r>
            <a:r>
              <a:rPr lang="en-US" dirty="0" smtClean="0"/>
              <a:t>Patterns – Multiple ways to come to site</a:t>
            </a:r>
          </a:p>
          <a:p>
            <a:pPr lvl="1"/>
            <a:r>
              <a:rPr lang="en-US" dirty="0" smtClean="0"/>
              <a:t>Multiple ways to navigate to buy a ticket (B1)</a:t>
            </a:r>
          </a:p>
          <a:p>
            <a:pPr lvl="1"/>
            <a:r>
              <a:rPr lang="en-US" dirty="0" smtClean="0"/>
              <a:t>Multiple ways to find a movie time</a:t>
            </a:r>
          </a:p>
          <a:p>
            <a:pPr lvl="1"/>
            <a:r>
              <a:rPr lang="en-US" dirty="0" smtClean="0"/>
              <a:t>Hierarchical and task-based organization (B3 and B4)</a:t>
            </a:r>
          </a:p>
          <a:p>
            <a:pPr lvl="1"/>
            <a:r>
              <a:rPr lang="en-US" dirty="0" smtClean="0"/>
              <a:t>Category pages (genre, director, etc) (B8)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</a:t>
            </a:r>
            <a:r>
              <a:rPr lang="en-US" dirty="0" smtClean="0"/>
              <a:t>Patterns – Managed and Presentable </a:t>
            </a:r>
            <a:r>
              <a:rPr lang="en-US" dirty="0" err="1" smtClean="0"/>
              <a:t>Conten</a:t>
            </a:r>
            <a:endParaRPr lang="en-US" dirty="0" smtClean="0"/>
          </a:p>
          <a:p>
            <a:pPr lvl="1"/>
            <a:r>
              <a:rPr lang="en-US" dirty="0" smtClean="0"/>
              <a:t>Consistent page templates (D1)</a:t>
            </a:r>
          </a:p>
          <a:p>
            <a:pPr lvl="1"/>
            <a:r>
              <a:rPr lang="en-US" dirty="0" smtClean="0"/>
              <a:t>Personalized content (D4)</a:t>
            </a:r>
          </a:p>
          <a:p>
            <a:pPr lvl="2"/>
            <a:r>
              <a:rPr lang="en-US" dirty="0" smtClean="0"/>
              <a:t>Ability to create your own profile</a:t>
            </a:r>
          </a:p>
          <a:p>
            <a:pPr lvl="1"/>
            <a:r>
              <a:rPr lang="en-US" dirty="0" smtClean="0"/>
              <a:t>Message boards (D5)</a:t>
            </a:r>
          </a:p>
          <a:p>
            <a:pPr lvl="2"/>
            <a:r>
              <a:rPr lang="en-US" dirty="0" smtClean="0"/>
              <a:t>Comments and reviews</a:t>
            </a:r>
          </a:p>
          <a:p>
            <a:pPr lvl="1"/>
            <a:r>
              <a:rPr lang="en-US" dirty="0" smtClean="0"/>
              <a:t>Inverted-Pyramid style (D7)</a:t>
            </a:r>
          </a:p>
          <a:p>
            <a:pPr lvl="1"/>
            <a:r>
              <a:rPr lang="en-US" dirty="0" smtClean="0"/>
              <a:t>Style Sheets (D11)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</a:t>
            </a:r>
            <a:r>
              <a:rPr lang="en-US" dirty="0" smtClean="0"/>
              <a:t>Patterns – Trust and Credibility</a:t>
            </a:r>
          </a:p>
          <a:p>
            <a:pPr lvl="1"/>
            <a:r>
              <a:rPr lang="en-US" dirty="0" smtClean="0"/>
              <a:t>Site Branding (E1)</a:t>
            </a:r>
          </a:p>
          <a:p>
            <a:pPr lvl="2"/>
            <a:r>
              <a:rPr lang="en-US" dirty="0" smtClean="0"/>
              <a:t>Logo in top left corner</a:t>
            </a:r>
          </a:p>
          <a:p>
            <a:pPr lvl="2"/>
            <a:r>
              <a:rPr lang="en-US" dirty="0" smtClean="0"/>
              <a:t>Consistent style</a:t>
            </a:r>
          </a:p>
          <a:p>
            <a:pPr lvl="1"/>
            <a:r>
              <a:rPr lang="en-US" dirty="0" smtClean="0"/>
              <a:t>About Us Page (E5)</a:t>
            </a:r>
            <a:endParaRPr lang="en-US" dirty="0"/>
          </a:p>
        </p:txBody>
      </p:sp>
      <p:pic>
        <p:nvPicPr>
          <p:cNvPr id="4" name="Picture 3" descr="Screen Shot 2013-12-16 at 8.50.4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240" y="2805685"/>
            <a:ext cx="4407559" cy="3559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 </a:t>
            </a:r>
            <a:r>
              <a:rPr lang="en-US" dirty="0" smtClean="0"/>
              <a:t>Patterns – Ease of Use/ Customer Assistance</a:t>
            </a:r>
          </a:p>
          <a:p>
            <a:pPr lvl="1"/>
            <a:r>
              <a:rPr lang="en-US" dirty="0" smtClean="0"/>
              <a:t>Sign-in/New Account (H2)</a:t>
            </a:r>
          </a:p>
          <a:p>
            <a:pPr lvl="1"/>
            <a:r>
              <a:rPr lang="en-US" dirty="0" smtClean="0"/>
              <a:t>Guest account (H3)</a:t>
            </a:r>
          </a:p>
          <a:p>
            <a:pPr lvl="2"/>
            <a:r>
              <a:rPr lang="en-US" dirty="0" smtClean="0"/>
              <a:t>Able to purchase without creating account</a:t>
            </a:r>
          </a:p>
          <a:p>
            <a:pPr lvl="1"/>
            <a:r>
              <a:rPr lang="en-US" dirty="0" smtClean="0"/>
              <a:t>Clear, concise forms (H10)</a:t>
            </a:r>
          </a:p>
          <a:p>
            <a:pPr lvl="1"/>
            <a:r>
              <a:rPr lang="en-US" dirty="0" smtClean="0"/>
              <a:t>Progress Bar (H13)</a:t>
            </a:r>
          </a:p>
          <a:p>
            <a:pPr lvl="2"/>
            <a:r>
              <a:rPr lang="en-US" dirty="0" smtClean="0"/>
              <a:t>Checkout pages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 </a:t>
            </a:r>
            <a:r>
              <a:rPr lang="en-US" dirty="0" smtClean="0"/>
              <a:t>Patterns - Navigation</a:t>
            </a:r>
          </a:p>
          <a:p>
            <a:pPr lvl="1"/>
            <a:r>
              <a:rPr lang="en-US" dirty="0" smtClean="0"/>
              <a:t>Unified browsing hierarchy (K1)</a:t>
            </a:r>
          </a:p>
          <a:p>
            <a:pPr lvl="1"/>
            <a:r>
              <a:rPr lang="en-US" dirty="0" smtClean="0"/>
              <a:t>High-visibility buttons (K5)</a:t>
            </a:r>
          </a:p>
          <a:p>
            <a:pPr lvl="1"/>
            <a:r>
              <a:rPr lang="en-US" dirty="0" smtClean="0"/>
              <a:t>Bread Crumbs – (K6)</a:t>
            </a:r>
          </a:p>
          <a:p>
            <a:pPr lvl="1"/>
            <a:r>
              <a:rPr lang="en-US" dirty="0" smtClean="0"/>
              <a:t>Embedded and obvious links (K7 and K10)</a:t>
            </a:r>
          </a:p>
          <a:p>
            <a:pPr lvl="1"/>
            <a:r>
              <a:rPr lang="en-US" dirty="0" smtClean="0"/>
              <a:t>Familiar, easy language (K11)</a:t>
            </a:r>
          </a:p>
          <a:p>
            <a:pPr lvl="1"/>
            <a:r>
              <a:rPr lang="en-US" dirty="0" smtClean="0"/>
              <a:t>Prevent errors, meaningful feedback (K12 and K13)</a:t>
            </a:r>
          </a:p>
          <a:p>
            <a:pPr lvl="3"/>
            <a:r>
              <a:rPr lang="en-US" dirty="0" smtClean="0"/>
              <a:t>On the form to buy tickets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pages are connected, but no data is actually saved</a:t>
            </a:r>
          </a:p>
          <a:p>
            <a:pPr lvl="1"/>
            <a:r>
              <a:rPr lang="en-US" dirty="0" smtClean="0"/>
              <a:t>Use of a database would aid this</a:t>
            </a:r>
          </a:p>
          <a:p>
            <a:r>
              <a:rPr lang="en-US" dirty="0" smtClean="0"/>
              <a:t>Created one movie page and one theater page</a:t>
            </a:r>
          </a:p>
          <a:p>
            <a:pPr lvl="1"/>
            <a:r>
              <a:rPr lang="en-US" dirty="0" smtClean="0"/>
              <a:t>Only to demonstrate the technique and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42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702</TotalTime>
  <Words>881</Words>
  <Application>Microsoft Macintosh PowerPoint</Application>
  <PresentationFormat>On-screen Show (4:3)</PresentationFormat>
  <Paragraphs>128</Paragraphs>
  <Slides>36</Slides>
  <Notes>10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Home Page</vt:lpstr>
      <vt:lpstr>Page for  a Movie</vt:lpstr>
      <vt:lpstr>Page for  a Cinema</vt:lpstr>
      <vt:lpstr>Screenshots of Our Interface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Explanation of Source Code</vt:lpstr>
      <vt:lpstr>Thank you!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28</cp:revision>
  <dcterms:created xsi:type="dcterms:W3CDTF">2013-12-16T07:41:29Z</dcterms:created>
  <dcterms:modified xsi:type="dcterms:W3CDTF">2013-12-16T07:52:44Z</dcterms:modified>
</cp:coreProperties>
</file>